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heme/themeOverride3.xml" ContentType="application/vnd.openxmlformats-officedocument.themeOverr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heme/themeOverride4.xml" ContentType="application/vnd.openxmlformats-officedocument.themeOverr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heme/themeOverride5.xml" ContentType="application/vnd.openxmlformats-officedocument.themeOverr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heme/themeOverride6.xml" ContentType="application/vnd.openxmlformats-officedocument.themeOverr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heme/themeOverride7.xml" ContentType="application/vnd.openxmlformats-officedocument.themeOverr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heme/themeOverride9.xml" ContentType="application/vnd.openxmlformats-officedocument.themeOverr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heme/themeOverride14.xml" ContentType="application/vnd.openxmlformats-officedocument.themeOverr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heme/themeOverride15.xml" ContentType="application/vnd.openxmlformats-officedocument.themeOverride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7"/>
  </p:notesMasterIdLst>
  <p:sldIdLst>
    <p:sldId id="282" r:id="rId2"/>
    <p:sldId id="261" r:id="rId3"/>
    <p:sldId id="293" r:id="rId4"/>
    <p:sldId id="262" r:id="rId5"/>
    <p:sldId id="305" r:id="rId6"/>
    <p:sldId id="310" r:id="rId7"/>
    <p:sldId id="304" r:id="rId8"/>
    <p:sldId id="285" r:id="rId9"/>
    <p:sldId id="311" r:id="rId10"/>
    <p:sldId id="312" r:id="rId11"/>
    <p:sldId id="313" r:id="rId12"/>
    <p:sldId id="315" r:id="rId13"/>
    <p:sldId id="303" r:id="rId14"/>
    <p:sldId id="286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7887" autoAdjust="0"/>
  </p:normalViewPr>
  <p:slideViewPr>
    <p:cSldViewPr snapToGrid="0" snapToObjects="1">
      <p:cViewPr>
        <p:scale>
          <a:sx n="96" d="100"/>
          <a:sy n="96" d="100"/>
        </p:scale>
        <p:origin x="-20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D0CFB-3E50-4285-A226-E8FC32570EBD}" type="datetimeFigureOut">
              <a:rPr lang="en-GB" smtClean="0"/>
              <a:pPr/>
              <a:t>21/10/2014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A7F7B-258E-41EC-AC54-C8675E5974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36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7F7B-258E-41EC-AC54-C8675E597459}" type="slidenum">
              <a:rPr lang="en-GB" smtClean="0"/>
              <a:pPr/>
              <a:t>1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FF8D5-A204-4488-A64A-E5A449BB63AB}" type="slidenum">
              <a:rPr lang="en-GB"/>
              <a:pPr/>
              <a:t>10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FF8D5-A204-4488-A64A-E5A449BB63AB}" type="slidenum">
              <a:rPr lang="en-GB"/>
              <a:pPr/>
              <a:t>11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7F7B-258E-41EC-AC54-C8675E597459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7F7B-258E-41EC-AC54-C8675E597459}" type="slidenum">
              <a:rPr lang="en-GB" smtClean="0"/>
              <a:pPr/>
              <a:t>13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74AA9-4C02-408C-AD68-15148060516A}" type="slidenum">
              <a:rPr lang="en-GB" smtClean="0"/>
              <a:pPr/>
              <a:t>14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63318-8178-4B2B-8938-3F350E7F05E6}" type="slidenum">
              <a:rPr lang="en-GB"/>
              <a:pPr/>
              <a:t>15</a:t>
            </a:fld>
            <a:endParaRPr lang="en-GB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 </a:t>
            </a:r>
            <a:endParaRPr lang="en-GB" b="1" dirty="0"/>
          </a:p>
        </p:txBody>
      </p:sp>
    </p:spTree>
    <p:custDataLst>
      <p:tags r:id="rId1"/>
    </p:custData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132C8-CCFA-4E7C-A89C-B85D7A10AE2F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b="1" dirty="0" smtClean="0"/>
          </a:p>
          <a:p>
            <a:endParaRPr lang="en-GB" b="1" dirty="0" smtClean="0"/>
          </a:p>
        </p:txBody>
      </p:sp>
    </p:spTree>
    <p:custDataLst>
      <p:tags r:id="rId1"/>
    </p:custData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132C8-CCFA-4E7C-A89C-B85D7A10AE2F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endParaRPr lang="en-GB" dirty="0" smtClean="0"/>
          </a:p>
          <a:p>
            <a:endParaRPr lang="en-GB" b="1" dirty="0" smtClean="0"/>
          </a:p>
        </p:txBody>
      </p:sp>
    </p:spTree>
    <p:custDataLst>
      <p:tags r:id="rId1"/>
    </p:custData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293EF-5672-4CD8-B198-021DCCF2916F}" type="slidenum">
              <a:rPr lang="en-US"/>
              <a:pPr/>
              <a:t>4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 eaLnBrk="1" hangingPunct="1"/>
            <a:endParaRPr lang="en-GB" dirty="0" smtClean="0"/>
          </a:p>
        </p:txBody>
      </p:sp>
    </p:spTree>
    <p:custDataLst>
      <p:tags r:id="rId1"/>
    </p:custData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311874-10EA-4835-9D6B-0F6F01E0E6F0}" type="slidenum">
              <a:rPr lang="en-GB"/>
              <a:pPr/>
              <a:t>5</a:t>
            </a:fld>
            <a:endParaRPr lang="en-GB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1400" dirty="0" smtClean="0"/>
              <a:t> </a:t>
            </a:r>
            <a:endParaRPr lang="en-GB" sz="1400" dirty="0"/>
          </a:p>
        </p:txBody>
      </p:sp>
    </p:spTree>
    <p:custDataLst>
      <p:tags r:id="rId1"/>
    </p:custData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7F7B-258E-41EC-AC54-C8675E597459}" type="slidenum">
              <a:rPr lang="en-GB" smtClean="0"/>
              <a:pPr/>
              <a:t>6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7F7B-258E-41EC-AC54-C8675E59745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GB" b="1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A7F7B-258E-41EC-AC54-C8675E597459}" type="slidenum">
              <a:rPr lang="en-GB" smtClean="0"/>
              <a:pPr/>
              <a:t>8</a:t>
            </a:fld>
            <a:endParaRPr lang="en-GB"/>
          </a:p>
        </p:txBody>
      </p:sp>
    </p:spTree>
    <p:custDataLst>
      <p:tags r:id="rId1"/>
    </p:custData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FF8D5-A204-4488-A64A-E5A449BB63AB}" type="slidenum">
              <a:rPr lang="en-GB"/>
              <a:pPr/>
              <a:t>9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4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7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141287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2781300"/>
            <a:ext cx="4038600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2781300"/>
            <a:ext cx="4038600" cy="2913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7EA5807-671B-4825-A7D7-41968EAB63C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8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C6208-DA8B-0B4F-B640-873A2459C0DA}" type="datetimeFigureOut">
              <a:rPr lang="en-US" smtClean="0"/>
              <a:pPr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9639C-E56B-5744-B2AC-97F0DE080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e.gov.uk/stress/mcit.htm" TargetMode="External"/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businessmentality.org.uk/stress-check-tool" TargetMode="External"/><Relationship Id="rId2" Type="http://schemas.openxmlformats.org/officeDocument/2006/relationships/tags" Target="../tags/tag24.xml"/><Relationship Id="rId1" Type="http://schemas.openxmlformats.org/officeDocument/2006/relationships/themeOverride" Target="../theme/themeOverride15.xml"/><Relationship Id="rId6" Type="http://schemas.openxmlformats.org/officeDocument/2006/relationships/hyperlink" Target="http://www.hse.gov.uk/stress/standards/downloads.htm" TargetMode="Externa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5.xml"/><Relationship Id="rId9" Type="http://schemas.openxmlformats.org/officeDocument/2006/relationships/hyperlink" Target="http://www.hseni.gov.uk/resources.htm?srch_topic=60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125" y="1898650"/>
            <a:ext cx="7772400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chemeClr val="accent2"/>
                </a:solidFill>
              </a:rPr>
              <a:t/>
            </a:r>
            <a:br>
              <a:rPr lang="en-GB" b="1" dirty="0" smtClean="0">
                <a:solidFill>
                  <a:schemeClr val="accent2"/>
                </a:solidFill>
              </a:rPr>
            </a:br>
            <a:r>
              <a:rPr lang="en-GB" b="1" dirty="0" smtClean="0">
                <a:solidFill>
                  <a:schemeClr val="accent2"/>
                </a:solidFill>
              </a:rPr>
              <a:t/>
            </a:r>
            <a:br>
              <a:rPr lang="en-GB" b="1" dirty="0" smtClean="0">
                <a:solidFill>
                  <a:schemeClr val="accent2"/>
                </a:solidFill>
              </a:rPr>
            </a:br>
            <a:r>
              <a:rPr lang="en-GB" sz="4000" b="1" dirty="0" smtClean="0">
                <a:solidFill>
                  <a:schemeClr val="bg1"/>
                </a:solidFill>
              </a:rPr>
              <a:t>HSE Management Standards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57338" y="3114675"/>
            <a:ext cx="6400800" cy="1395413"/>
          </a:xfrm>
        </p:spPr>
        <p:txBody>
          <a:bodyPr/>
          <a:lstStyle/>
          <a:p>
            <a:pPr eaLnBrk="1" hangingPunct="1"/>
            <a:endParaRPr lang="en-GB" sz="44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Janet Heath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288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0222"/>
            <a:ext cx="8229600" cy="119662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Step 3 – Evaluate the risk</a:t>
            </a:r>
            <a:b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Focus Groups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Content Placeholder 7" descr="STANDARDS.png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023014" y="2231393"/>
            <a:ext cx="6853465" cy="3192940"/>
          </a:xfrm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0222"/>
            <a:ext cx="8229600" cy="11966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Step 4 – Record your findings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Steering Group/Action Plan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www.esrb.europa.eu/about/orga/shared/img/iStock_000010623592Large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305" y="1986844"/>
            <a:ext cx="3302000" cy="2476500"/>
          </a:xfrm>
          <a:prstGeom prst="rect">
            <a:avLst/>
          </a:prstGeom>
          <a:noFill/>
        </p:spPr>
      </p:pic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3809263" y="3045327"/>
          <a:ext cx="4877537" cy="261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Acrobat Document" r:id="rId8" imgW="9153000" imgH="6853320" progId="AcroExch.Document.7">
                  <p:embed/>
                </p:oleObj>
              </mc:Choice>
              <mc:Fallback>
                <p:oleObj name="Acrobat Document" r:id="rId8" imgW="9153000" imgH="685332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263" y="3045327"/>
                        <a:ext cx="4877537" cy="26153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Step 5 - Monitor and Review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91734" y="1761068"/>
            <a:ext cx="5435600" cy="34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How HSENI facilitate the Risk Assessment Process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946" y="1533236"/>
            <a:ext cx="2889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HSE Management Standards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8728" y="2132857"/>
            <a:ext cx="20781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Survey staff using HSE Indicator tool (35 multiple choice questions?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6836" y="5661753"/>
            <a:ext cx="235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Facilitate Focus Groups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3964" y="5467927"/>
            <a:ext cx="2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Draft report concerns raised/potential solutions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964" y="2318327"/>
            <a:ext cx="2419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Steering Group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Implementation plan</a:t>
            </a:r>
          </a:p>
          <a:p>
            <a:r>
              <a:rPr lang="en-GB" sz="1600" dirty="0" smtClean="0">
                <a:solidFill>
                  <a:srgbClr val="FF0000"/>
                </a:solidFill>
              </a:rPr>
              <a:t>Continuous improvement</a:t>
            </a:r>
            <a:endParaRPr lang="en-GB" sz="16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592712" y="3214831"/>
            <a:ext cx="638464" cy="3683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1463964" y="5024584"/>
            <a:ext cx="992909" cy="443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004929" y="3214831"/>
            <a:ext cx="451945" cy="1889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6874" y="2132857"/>
            <a:ext cx="4135838" cy="33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5948220" y="5123102"/>
            <a:ext cx="840508" cy="34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023556" y="1871791"/>
            <a:ext cx="0" cy="261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12800"/>
            <a:ext cx="8458200" cy="775855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Benefits</a:t>
            </a:r>
            <a:endParaRPr lang="en-GB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88839"/>
            <a:ext cx="8664575" cy="40055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HSE Management Standards</a:t>
            </a:r>
            <a:endParaRPr lang="en-GB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sz="1600" dirty="0" smtClean="0">
                <a:solidFill>
                  <a:srgbClr val="00B0F0"/>
                </a:solidFill>
              </a:rPr>
              <a:t>demonstrate good practice through a step by step risk assessment approach</a:t>
            </a:r>
          </a:p>
          <a:p>
            <a:pPr lvl="1"/>
            <a:r>
              <a:rPr lang="en-GB" sz="1600" dirty="0" smtClean="0">
                <a:solidFill>
                  <a:srgbClr val="00B0F0"/>
                </a:solidFill>
              </a:rPr>
              <a:t>allow assessment of the current situation using surveys and other techniques</a:t>
            </a:r>
          </a:p>
          <a:p>
            <a:pPr lvl="1"/>
            <a:r>
              <a:rPr lang="en-GB" sz="1600" dirty="0" smtClean="0">
                <a:solidFill>
                  <a:srgbClr val="00B0F0"/>
                </a:solidFill>
              </a:rPr>
              <a:t>promote active discussion and working in partnership with employees to help decide on practical improvements that can be made</a:t>
            </a:r>
          </a:p>
          <a:p>
            <a:pPr lvl="1">
              <a:buNone/>
            </a:pPr>
            <a:endParaRPr lang="en-GB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Reduce </a:t>
            </a:r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sick absence</a:t>
            </a:r>
          </a:p>
          <a:p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Long term wellbeing of staff</a:t>
            </a:r>
          </a:p>
          <a:p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Benchmark performance</a:t>
            </a:r>
          </a:p>
          <a:p>
            <a:r>
              <a:rPr lang="en-GB" sz="2100" b="1" dirty="0" smtClean="0">
                <a:solidFill>
                  <a:schemeClr val="accent1">
                    <a:lumMod val="75000"/>
                  </a:schemeClr>
                </a:solidFill>
              </a:rPr>
              <a:t>Compliance with the law</a:t>
            </a:r>
          </a:p>
          <a:p>
            <a:pPr>
              <a:buNone/>
            </a:pPr>
            <a:endParaRPr lang="en-GB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endParaRPr lang="en-GB" sz="2100" dirty="0">
              <a:solidFill>
                <a:srgbClr val="000000"/>
              </a:solidFill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0652" y="2562910"/>
            <a:ext cx="58152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hlinkClick r:id="rId6"/>
              </a:rPr>
              <a:t>http://www.hse.gov.uk/stress/standards/downloads.htm</a:t>
            </a:r>
            <a:endParaRPr lang="en-GB" dirty="0"/>
          </a:p>
          <a:p>
            <a:pPr algn="ctr"/>
            <a:r>
              <a:rPr lang="en-GB" dirty="0">
                <a:solidFill>
                  <a:srgbClr val="0033CC"/>
                </a:solidFill>
              </a:rPr>
              <a:t>  </a:t>
            </a:r>
            <a:r>
              <a:rPr lang="en-GB" dirty="0" smtClean="0">
                <a:solidFill>
                  <a:schemeClr val="accent2"/>
                </a:solidFill>
              </a:rPr>
              <a:t>Link </a:t>
            </a:r>
            <a:r>
              <a:rPr lang="en-GB" dirty="0">
                <a:solidFill>
                  <a:schemeClr val="accent2"/>
                </a:solidFill>
              </a:rPr>
              <a:t>to HSE Management Standards – tools and templates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042988" y="3573463"/>
            <a:ext cx="6767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hlinkClick r:id="rId7"/>
              </a:rPr>
              <a:t>http://www.businessmentality.org.uk/stress-check-tool</a:t>
            </a:r>
            <a:r>
              <a:rPr lang="en-GB" dirty="0"/>
              <a:t>  </a:t>
            </a:r>
          </a:p>
          <a:p>
            <a:r>
              <a:rPr lang="en-GB" dirty="0">
                <a:solidFill>
                  <a:schemeClr val="accent2"/>
                </a:solidFill>
              </a:rPr>
              <a:t>Link to Business Mentality 5 Minute stress check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16013" y="450850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hlinkClick r:id="rId8"/>
              </a:rPr>
              <a:t>http://www.hse.gov.uk/stress/mcit.htm</a:t>
            </a:r>
            <a:r>
              <a:rPr lang="en-GB" dirty="0"/>
              <a:t>  </a:t>
            </a:r>
          </a:p>
          <a:p>
            <a:r>
              <a:rPr lang="en-GB" dirty="0">
                <a:solidFill>
                  <a:schemeClr val="accent2"/>
                </a:solidFill>
              </a:rPr>
              <a:t>Link to Line Manager Competency Indicator Tool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1412875"/>
            <a:ext cx="8229600" cy="647700"/>
          </a:xfrm>
        </p:spPr>
        <p:txBody>
          <a:bodyPr/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Useful </a:t>
            </a:r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links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87450" y="2420938"/>
            <a:ext cx="6913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116013" y="5300663"/>
            <a:ext cx="7272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hlinkClick r:id="rId9"/>
              </a:rPr>
              <a:t>http://www.hseni.gov.uk/resources.htm?srch_topic=6090</a:t>
            </a:r>
            <a:r>
              <a:rPr lang="en-GB" dirty="0"/>
              <a:t>  </a:t>
            </a:r>
          </a:p>
          <a:p>
            <a:r>
              <a:rPr lang="en-GB" dirty="0">
                <a:solidFill>
                  <a:schemeClr val="accent2"/>
                </a:solidFill>
              </a:rPr>
              <a:t>Link to HSENI website  tools and templates</a:t>
            </a: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70155"/>
            <a:ext cx="8229600" cy="1209368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 is stress?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6355" y="2349500"/>
            <a:ext cx="7484533" cy="3344863"/>
          </a:xfrm>
        </p:spPr>
        <p:txBody>
          <a:bodyPr/>
          <a:lstStyle/>
          <a:p>
            <a:pPr eaLnBrk="1" hangingPunct="1">
              <a:buNone/>
            </a:pPr>
            <a:r>
              <a:rPr lang="en-GB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“the adverse reaction people have to excessive pressures or other types of demand placed upon them”</a:t>
            </a:r>
          </a:p>
          <a:p>
            <a:pPr eaLnBrk="1" hangingPunct="1">
              <a:buFontTx/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    (Health and Safety Executive GB)</a:t>
            </a:r>
          </a:p>
          <a:p>
            <a:pPr eaLnBrk="1" hangingPunct="1"/>
            <a:endParaRPr lang="en-GB" sz="1800" dirty="0" smtClean="0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09600"/>
            <a:ext cx="8229600" cy="1182255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Performance Curve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41991" name="Group 7"/>
          <p:cNvGrpSpPr>
            <a:grpSpLocks noChangeAspect="1"/>
          </p:cNvGrpSpPr>
          <p:nvPr/>
        </p:nvGrpSpPr>
        <p:grpSpPr bwMode="auto">
          <a:xfrm>
            <a:off x="1681595" y="1987216"/>
            <a:ext cx="5270500" cy="4197350"/>
            <a:chOff x="-1" y="0"/>
            <a:chExt cx="8301" cy="6609"/>
          </a:xfrm>
        </p:grpSpPr>
        <p:sp>
          <p:nvSpPr>
            <p:cNvPr id="42009" name="AutoShape 25"/>
            <p:cNvSpPr>
              <a:spLocks noChangeAspect="1" noChangeArrowheads="1" noTextEdit="1"/>
            </p:cNvSpPr>
            <p:nvPr/>
          </p:nvSpPr>
          <p:spPr bwMode="auto">
            <a:xfrm>
              <a:off x="-1" y="0"/>
              <a:ext cx="8301" cy="660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2008" name="Picture 2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05" y="251"/>
              <a:ext cx="7150" cy="5468"/>
            </a:xfrm>
            <a:prstGeom prst="rect">
              <a:avLst/>
            </a:prstGeom>
            <a:noFill/>
          </p:spPr>
        </p:pic>
        <p:sp>
          <p:nvSpPr>
            <p:cNvPr id="42007" name="Rectangle 23"/>
            <p:cNvSpPr>
              <a:spLocks noChangeArrowheads="1"/>
            </p:cNvSpPr>
            <p:nvPr/>
          </p:nvSpPr>
          <p:spPr bwMode="auto">
            <a:xfrm>
              <a:off x="180" y="540"/>
              <a:ext cx="6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High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6" name="Rectangle 22"/>
            <p:cNvSpPr>
              <a:spLocks noChangeArrowheads="1"/>
            </p:cNvSpPr>
            <p:nvPr/>
          </p:nvSpPr>
          <p:spPr bwMode="auto">
            <a:xfrm>
              <a:off x="271" y="5013"/>
              <a:ext cx="58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Low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 rot="16200000">
              <a:off x="719" y="1440"/>
              <a:ext cx="330" cy="1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Performance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4" name="Rectangle 20"/>
            <p:cNvSpPr>
              <a:spLocks noChangeArrowheads="1"/>
            </p:cNvSpPr>
            <p:nvPr/>
          </p:nvSpPr>
          <p:spPr bwMode="auto">
            <a:xfrm>
              <a:off x="1064" y="5568"/>
              <a:ext cx="12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Minimum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3" name="Rectangle 19"/>
            <p:cNvSpPr>
              <a:spLocks noChangeArrowheads="1"/>
            </p:cNvSpPr>
            <p:nvPr/>
          </p:nvSpPr>
          <p:spPr bwMode="auto">
            <a:xfrm>
              <a:off x="6309" y="5568"/>
              <a:ext cx="133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Maximum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3370" y="5965"/>
              <a:ext cx="240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Level of Pressure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1" name="Rectangle 17"/>
            <p:cNvSpPr>
              <a:spLocks noChangeArrowheads="1"/>
            </p:cNvSpPr>
            <p:nvPr/>
          </p:nvSpPr>
          <p:spPr bwMode="auto">
            <a:xfrm>
              <a:off x="1064" y="4775"/>
              <a:ext cx="1005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Boredom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973" y="3423"/>
              <a:ext cx="90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Comfort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4639" y="2945"/>
              <a:ext cx="81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Stretch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8" name="Rectangle 14"/>
            <p:cNvSpPr>
              <a:spLocks noChangeArrowheads="1"/>
            </p:cNvSpPr>
            <p:nvPr/>
          </p:nvSpPr>
          <p:spPr bwMode="auto">
            <a:xfrm>
              <a:off x="5594" y="2945"/>
              <a:ext cx="660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Strain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>
              <a:off x="6627" y="3263"/>
              <a:ext cx="1245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Breakdown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6" name="Freeform 12"/>
            <p:cNvSpPr>
              <a:spLocks noEditPoints="1"/>
            </p:cNvSpPr>
            <p:nvPr/>
          </p:nvSpPr>
          <p:spPr bwMode="auto">
            <a:xfrm>
              <a:off x="5883" y="6064"/>
              <a:ext cx="1675" cy="141"/>
            </a:xfrm>
            <a:custGeom>
              <a:avLst/>
              <a:gdLst/>
              <a:ahLst/>
              <a:cxnLst>
                <a:cxn ang="0">
                  <a:pos x="17" y="150"/>
                </a:cxn>
                <a:cxn ang="0">
                  <a:pos x="3684" y="150"/>
                </a:cxn>
                <a:cxn ang="0">
                  <a:pos x="3700" y="167"/>
                </a:cxn>
                <a:cxn ang="0">
                  <a:pos x="3684" y="184"/>
                </a:cxn>
                <a:cxn ang="0">
                  <a:pos x="17" y="184"/>
                </a:cxn>
                <a:cxn ang="0">
                  <a:pos x="0" y="167"/>
                </a:cxn>
                <a:cxn ang="0">
                  <a:pos x="17" y="150"/>
                </a:cxn>
                <a:cxn ang="0">
                  <a:pos x="3650" y="0"/>
                </a:cxn>
                <a:cxn ang="0">
                  <a:pos x="3984" y="167"/>
                </a:cxn>
                <a:cxn ang="0">
                  <a:pos x="3650" y="334"/>
                </a:cxn>
                <a:cxn ang="0">
                  <a:pos x="3650" y="0"/>
                </a:cxn>
              </a:cxnLst>
              <a:rect l="0" t="0" r="r" b="b"/>
              <a:pathLst>
                <a:path w="3984" h="334">
                  <a:moveTo>
                    <a:pt x="17" y="150"/>
                  </a:moveTo>
                  <a:lnTo>
                    <a:pt x="3684" y="150"/>
                  </a:lnTo>
                  <a:cubicBezTo>
                    <a:pt x="3693" y="150"/>
                    <a:pt x="3700" y="158"/>
                    <a:pt x="3700" y="167"/>
                  </a:cubicBezTo>
                  <a:cubicBezTo>
                    <a:pt x="3700" y="176"/>
                    <a:pt x="3693" y="184"/>
                    <a:pt x="3684" y="184"/>
                  </a:cubicBezTo>
                  <a:lnTo>
                    <a:pt x="17" y="184"/>
                  </a:lnTo>
                  <a:cubicBezTo>
                    <a:pt x="8" y="184"/>
                    <a:pt x="0" y="176"/>
                    <a:pt x="0" y="167"/>
                  </a:cubicBezTo>
                  <a:cubicBezTo>
                    <a:pt x="0" y="158"/>
                    <a:pt x="8" y="150"/>
                    <a:pt x="17" y="150"/>
                  </a:cubicBezTo>
                  <a:close/>
                  <a:moveTo>
                    <a:pt x="3650" y="0"/>
                  </a:moveTo>
                  <a:lnTo>
                    <a:pt x="3984" y="167"/>
                  </a:lnTo>
                  <a:lnTo>
                    <a:pt x="3650" y="334"/>
                  </a:lnTo>
                  <a:lnTo>
                    <a:pt x="3650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5" name="Freeform 11"/>
            <p:cNvSpPr>
              <a:spLocks noEditPoints="1"/>
            </p:cNvSpPr>
            <p:nvPr/>
          </p:nvSpPr>
          <p:spPr bwMode="auto">
            <a:xfrm>
              <a:off x="1043" y="6064"/>
              <a:ext cx="2151" cy="140"/>
            </a:xfrm>
            <a:custGeom>
              <a:avLst/>
              <a:gdLst/>
              <a:ahLst/>
              <a:cxnLst>
                <a:cxn ang="0">
                  <a:pos x="10200" y="367"/>
                </a:cxn>
                <a:cxn ang="0">
                  <a:pos x="600" y="367"/>
                </a:cxn>
                <a:cxn ang="0">
                  <a:pos x="567" y="334"/>
                </a:cxn>
                <a:cxn ang="0">
                  <a:pos x="600" y="300"/>
                </a:cxn>
                <a:cxn ang="0">
                  <a:pos x="10200" y="300"/>
                </a:cxn>
                <a:cxn ang="0">
                  <a:pos x="10233" y="334"/>
                </a:cxn>
                <a:cxn ang="0">
                  <a:pos x="10200" y="367"/>
                </a:cxn>
                <a:cxn ang="0">
                  <a:pos x="667" y="667"/>
                </a:cxn>
                <a:cxn ang="0">
                  <a:pos x="0" y="334"/>
                </a:cxn>
                <a:cxn ang="0">
                  <a:pos x="667" y="0"/>
                </a:cxn>
                <a:cxn ang="0">
                  <a:pos x="667" y="667"/>
                </a:cxn>
              </a:cxnLst>
              <a:rect l="0" t="0" r="r" b="b"/>
              <a:pathLst>
                <a:path w="10233" h="667">
                  <a:moveTo>
                    <a:pt x="10200" y="367"/>
                  </a:moveTo>
                  <a:lnTo>
                    <a:pt x="600" y="367"/>
                  </a:lnTo>
                  <a:cubicBezTo>
                    <a:pt x="582" y="367"/>
                    <a:pt x="567" y="352"/>
                    <a:pt x="567" y="334"/>
                  </a:cubicBezTo>
                  <a:cubicBezTo>
                    <a:pt x="567" y="315"/>
                    <a:pt x="582" y="300"/>
                    <a:pt x="600" y="300"/>
                  </a:cubicBezTo>
                  <a:lnTo>
                    <a:pt x="10200" y="300"/>
                  </a:lnTo>
                  <a:cubicBezTo>
                    <a:pt x="10219" y="300"/>
                    <a:pt x="10233" y="315"/>
                    <a:pt x="10233" y="334"/>
                  </a:cubicBezTo>
                  <a:cubicBezTo>
                    <a:pt x="10233" y="352"/>
                    <a:pt x="10219" y="367"/>
                    <a:pt x="10200" y="367"/>
                  </a:cubicBezTo>
                  <a:close/>
                  <a:moveTo>
                    <a:pt x="667" y="667"/>
                  </a:moveTo>
                  <a:lnTo>
                    <a:pt x="0" y="334"/>
                  </a:lnTo>
                  <a:lnTo>
                    <a:pt x="667" y="0"/>
                  </a:lnTo>
                  <a:lnTo>
                    <a:pt x="667" y="667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4" name="Freeform 10"/>
            <p:cNvSpPr>
              <a:spLocks noEditPoints="1"/>
            </p:cNvSpPr>
            <p:nvPr/>
          </p:nvSpPr>
          <p:spPr bwMode="auto">
            <a:xfrm>
              <a:off x="575" y="1045"/>
              <a:ext cx="141" cy="722"/>
            </a:xfrm>
            <a:custGeom>
              <a:avLst/>
              <a:gdLst/>
              <a:ahLst/>
              <a:cxnLst>
                <a:cxn ang="0">
                  <a:pos x="600" y="6800"/>
                </a:cxn>
                <a:cxn ang="0">
                  <a:pos x="600" y="1200"/>
                </a:cxn>
                <a:cxn ang="0">
                  <a:pos x="666" y="1133"/>
                </a:cxn>
                <a:cxn ang="0">
                  <a:pos x="733" y="1200"/>
                </a:cxn>
                <a:cxn ang="0">
                  <a:pos x="733" y="6800"/>
                </a:cxn>
                <a:cxn ang="0">
                  <a:pos x="666" y="6866"/>
                </a:cxn>
                <a:cxn ang="0">
                  <a:pos x="600" y="6800"/>
                </a:cxn>
                <a:cxn ang="0">
                  <a:pos x="0" y="1333"/>
                </a:cxn>
                <a:cxn ang="0">
                  <a:pos x="666" y="0"/>
                </a:cxn>
                <a:cxn ang="0">
                  <a:pos x="1333" y="1333"/>
                </a:cxn>
                <a:cxn ang="0">
                  <a:pos x="0" y="1333"/>
                </a:cxn>
              </a:cxnLst>
              <a:rect l="0" t="0" r="r" b="b"/>
              <a:pathLst>
                <a:path w="1333" h="6866">
                  <a:moveTo>
                    <a:pt x="600" y="6800"/>
                  </a:moveTo>
                  <a:lnTo>
                    <a:pt x="600" y="1200"/>
                  </a:lnTo>
                  <a:cubicBezTo>
                    <a:pt x="600" y="1163"/>
                    <a:pt x="630" y="1133"/>
                    <a:pt x="666" y="1133"/>
                  </a:cubicBezTo>
                  <a:cubicBezTo>
                    <a:pt x="703" y="1133"/>
                    <a:pt x="733" y="1163"/>
                    <a:pt x="733" y="1200"/>
                  </a:cubicBezTo>
                  <a:lnTo>
                    <a:pt x="733" y="6800"/>
                  </a:lnTo>
                  <a:cubicBezTo>
                    <a:pt x="733" y="6837"/>
                    <a:pt x="703" y="6866"/>
                    <a:pt x="666" y="6866"/>
                  </a:cubicBezTo>
                  <a:cubicBezTo>
                    <a:pt x="630" y="6866"/>
                    <a:pt x="600" y="6837"/>
                    <a:pt x="600" y="6800"/>
                  </a:cubicBezTo>
                  <a:close/>
                  <a:moveTo>
                    <a:pt x="0" y="1333"/>
                  </a:moveTo>
                  <a:lnTo>
                    <a:pt x="666" y="0"/>
                  </a:lnTo>
                  <a:lnTo>
                    <a:pt x="1333" y="1333"/>
                  </a:lnTo>
                  <a:lnTo>
                    <a:pt x="0" y="1333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3" name="Freeform 9"/>
            <p:cNvSpPr>
              <a:spLocks noEditPoints="1"/>
            </p:cNvSpPr>
            <p:nvPr/>
          </p:nvSpPr>
          <p:spPr bwMode="auto">
            <a:xfrm>
              <a:off x="575" y="4060"/>
              <a:ext cx="141" cy="723"/>
            </a:xfrm>
            <a:custGeom>
              <a:avLst/>
              <a:gdLst/>
              <a:ahLst/>
              <a:cxnLst>
                <a:cxn ang="0">
                  <a:pos x="367" y="34"/>
                </a:cxn>
                <a:cxn ang="0">
                  <a:pos x="367" y="2834"/>
                </a:cxn>
                <a:cxn ang="0">
                  <a:pos x="333" y="2867"/>
                </a:cxn>
                <a:cxn ang="0">
                  <a:pos x="300" y="2834"/>
                </a:cxn>
                <a:cxn ang="0">
                  <a:pos x="300" y="34"/>
                </a:cxn>
                <a:cxn ang="0">
                  <a:pos x="333" y="0"/>
                </a:cxn>
                <a:cxn ang="0">
                  <a:pos x="367" y="34"/>
                </a:cxn>
                <a:cxn ang="0">
                  <a:pos x="667" y="2767"/>
                </a:cxn>
                <a:cxn ang="0">
                  <a:pos x="333" y="3434"/>
                </a:cxn>
                <a:cxn ang="0">
                  <a:pos x="0" y="2767"/>
                </a:cxn>
                <a:cxn ang="0">
                  <a:pos x="667" y="2767"/>
                </a:cxn>
              </a:cxnLst>
              <a:rect l="0" t="0" r="r" b="b"/>
              <a:pathLst>
                <a:path w="667" h="3434">
                  <a:moveTo>
                    <a:pt x="367" y="34"/>
                  </a:moveTo>
                  <a:lnTo>
                    <a:pt x="367" y="2834"/>
                  </a:lnTo>
                  <a:cubicBezTo>
                    <a:pt x="367" y="2852"/>
                    <a:pt x="352" y="2867"/>
                    <a:pt x="333" y="2867"/>
                  </a:cubicBezTo>
                  <a:cubicBezTo>
                    <a:pt x="315" y="2867"/>
                    <a:pt x="300" y="2852"/>
                    <a:pt x="300" y="2834"/>
                  </a:cubicBezTo>
                  <a:lnTo>
                    <a:pt x="300" y="34"/>
                  </a:lnTo>
                  <a:cubicBezTo>
                    <a:pt x="300" y="15"/>
                    <a:pt x="315" y="0"/>
                    <a:pt x="333" y="0"/>
                  </a:cubicBezTo>
                  <a:cubicBezTo>
                    <a:pt x="352" y="0"/>
                    <a:pt x="367" y="15"/>
                    <a:pt x="367" y="34"/>
                  </a:cubicBezTo>
                  <a:close/>
                  <a:moveTo>
                    <a:pt x="667" y="2767"/>
                  </a:moveTo>
                  <a:lnTo>
                    <a:pt x="333" y="3434"/>
                  </a:lnTo>
                  <a:lnTo>
                    <a:pt x="0" y="2767"/>
                  </a:lnTo>
                  <a:lnTo>
                    <a:pt x="667" y="2767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992" name="Rectangle 8"/>
            <p:cNvSpPr>
              <a:spLocks noChangeArrowheads="1"/>
            </p:cNvSpPr>
            <p:nvPr/>
          </p:nvSpPr>
          <p:spPr bwMode="auto">
            <a:xfrm>
              <a:off x="12" y="12"/>
              <a:ext cx="8262" cy="6441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840510"/>
            <a:ext cx="8229600" cy="7481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Why manage stress?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88656"/>
            <a:ext cx="8496944" cy="45764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Legal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	 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Health and Safety at Work Order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Management of Health and Safety at Work Regulations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EU Directive 89/391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Management standards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Moral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Links between stress and pre existing medical conditions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Poor coping strategies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Financial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10.4 million working days lost (2011/12 - work-related stress) (LFS) 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Each case of work-related stress leads to an average of 24 working days lost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 err="1" smtClean="0">
                <a:solidFill>
                  <a:srgbClr val="00B0F0"/>
                </a:solidFill>
              </a:rPr>
              <a:t>Presenteeism</a:t>
            </a:r>
            <a:r>
              <a:rPr lang="en-GB" sz="1800" dirty="0" smtClean="0">
                <a:solidFill>
                  <a:srgbClr val="00B0F0"/>
                </a:solidFill>
              </a:rPr>
              <a:t> - reduction in productivity (as high as 33%) that occurs when employees </a:t>
            </a:r>
          </a:p>
          <a:p>
            <a:pPr>
              <a:lnSpc>
                <a:spcPct val="80000"/>
              </a:lnSpc>
              <a:buNone/>
            </a:pPr>
            <a:r>
              <a:rPr lang="en-GB" sz="1800" dirty="0" smtClean="0">
                <a:solidFill>
                  <a:srgbClr val="00B0F0"/>
                </a:solidFill>
              </a:rPr>
              <a:t>come to work but function at less than full capacity because of stress/ill health (HSE)</a:t>
            </a:r>
          </a:p>
          <a:p>
            <a:pPr>
              <a:lnSpc>
                <a:spcPct val="80000"/>
              </a:lnSpc>
              <a:buNone/>
            </a:pPr>
            <a:endParaRPr lang="en-GB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895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822960"/>
            <a:ext cx="7128792" cy="94488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How</a:t>
            </a:r>
            <a:endParaRPr lang="en-GB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468313" y="1569720"/>
            <a:ext cx="658336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Primary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interventions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endParaRPr lang="en-GB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Stress Risk Assessment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 Stress Policy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 Flexible </a:t>
            </a:r>
            <a:r>
              <a:rPr lang="en-GB" dirty="0">
                <a:solidFill>
                  <a:srgbClr val="00B0F0"/>
                </a:solidFill>
                <a:latin typeface="Arial" charset="0"/>
              </a:rPr>
              <a:t>work/ improved work life balance</a:t>
            </a:r>
          </a:p>
          <a:p>
            <a:pPr eaLnBrk="1" hangingPunct="1"/>
            <a:endParaRPr lang="en-GB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Secondary interventions</a:t>
            </a:r>
          </a:p>
          <a:p>
            <a:pPr eaLnBrk="1" hangingPunct="1"/>
            <a:endParaRPr lang="en-GB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Stress </a:t>
            </a:r>
            <a:r>
              <a:rPr lang="en-GB" dirty="0">
                <a:solidFill>
                  <a:srgbClr val="00B0F0"/>
                </a:solidFill>
                <a:latin typeface="Arial" charset="0"/>
              </a:rPr>
              <a:t>management training 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 Systems </a:t>
            </a:r>
            <a:r>
              <a:rPr lang="en-GB" dirty="0">
                <a:solidFill>
                  <a:srgbClr val="00B0F0"/>
                </a:solidFill>
                <a:latin typeface="Arial" charset="0"/>
              </a:rPr>
              <a:t>for employees to raise concerns</a:t>
            </a:r>
          </a:p>
          <a:p>
            <a:pPr eaLnBrk="1" hangingPunct="1"/>
            <a:endParaRPr lang="en-GB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Tertiary </a:t>
            </a:r>
            <a:r>
              <a:rPr lang="en-GB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interventions</a:t>
            </a:r>
            <a:endParaRPr lang="en-GB" sz="2000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endParaRPr lang="en-GB" b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Employee </a:t>
            </a:r>
            <a:r>
              <a:rPr lang="en-GB" dirty="0">
                <a:solidFill>
                  <a:srgbClr val="00B0F0"/>
                </a:solidFill>
                <a:latin typeface="Arial" charset="0"/>
              </a:rPr>
              <a:t>assistance programmes/counselling</a:t>
            </a:r>
          </a:p>
          <a:p>
            <a:pPr eaLnBrk="1" hangingPunct="1">
              <a:buFontTx/>
              <a:buChar char="•"/>
            </a:pP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 Greater </a:t>
            </a:r>
            <a:r>
              <a:rPr lang="en-GB" dirty="0">
                <a:solidFill>
                  <a:srgbClr val="00B0F0"/>
                </a:solidFill>
                <a:latin typeface="Arial" charset="0"/>
              </a:rPr>
              <a:t>involvement of </a:t>
            </a:r>
            <a:r>
              <a:rPr lang="en-GB" dirty="0" smtClean="0">
                <a:solidFill>
                  <a:srgbClr val="00B0F0"/>
                </a:solidFill>
                <a:latin typeface="Arial" charset="0"/>
              </a:rPr>
              <a:t>occupational </a:t>
            </a:r>
            <a:r>
              <a:rPr lang="en-GB" dirty="0">
                <a:solidFill>
                  <a:srgbClr val="00B0F0"/>
                </a:solidFill>
                <a:latin typeface="Arial" charset="0"/>
              </a:rPr>
              <a:t>health specialist</a:t>
            </a:r>
          </a:p>
          <a:p>
            <a:pPr eaLnBrk="1" hangingPunct="1">
              <a:buFontTx/>
              <a:buChar char="•"/>
            </a:pPr>
            <a:endParaRPr lang="en-GB" sz="2400" dirty="0">
              <a:solidFill>
                <a:schemeClr val="accent2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Management Standards Approach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	What are the Management Standards?</a:t>
            </a:r>
          </a:p>
          <a:p>
            <a:pPr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   </a:t>
            </a:r>
          </a:p>
          <a:p>
            <a:pPr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   The management standards are a set of  conditions that if managed correctly in organisations, can reflect high levels of health and wellbeing and organisational performance.</a:t>
            </a:r>
            <a:endParaRPr lang="en-US" sz="2800" dirty="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386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418"/>
            <a:ext cx="8229600" cy="119149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How?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Risk Assessment Approach</a:t>
            </a: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738490" y="1952978"/>
            <a:ext cx="5497688" cy="417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Step 1 – Identify the hazards</a:t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Management Standards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Demands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- </a:t>
            </a:r>
            <a:r>
              <a:rPr lang="en-GB" sz="1800" b="1" dirty="0" smtClean="0">
                <a:solidFill>
                  <a:srgbClr val="00B0F0"/>
                </a:solidFill>
              </a:rPr>
              <a:t>Includes issues like workload, work patterns, and the work environment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Contro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 - </a:t>
            </a:r>
            <a:r>
              <a:rPr lang="en-GB" sz="1800" b="1" dirty="0" smtClean="0">
                <a:solidFill>
                  <a:srgbClr val="00B0F0"/>
                </a:solidFill>
              </a:rPr>
              <a:t>How much say a person has in the way they do their work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Support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lang="en-GB" sz="1800" b="1" dirty="0" smtClean="0">
                <a:solidFill>
                  <a:srgbClr val="00B0F0"/>
                </a:solidFill>
              </a:rPr>
              <a:t>Includes the encouragement, sponsorship and resources provided by the organisation, line management and colleagues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Relationships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lang="en-GB" sz="1800" b="1" dirty="0" smtClean="0">
                <a:solidFill>
                  <a:srgbClr val="00B0F0"/>
                </a:solidFill>
              </a:rPr>
              <a:t>Includes promoting positive working to avoid conflict and dealing with unacceptable behaviour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Role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- </a:t>
            </a:r>
            <a:r>
              <a:rPr lang="en-GB" sz="1800" b="1" dirty="0" smtClean="0">
                <a:solidFill>
                  <a:srgbClr val="00B0F0"/>
                </a:solidFill>
              </a:rPr>
              <a:t>Whether people understand their role within the organisation and whether the organisation ensures that the person does not have conflicting roles</a:t>
            </a:r>
            <a:r>
              <a:rPr lang="en-GB" sz="1800" b="1" i="1" dirty="0" smtClean="0">
                <a:solidFill>
                  <a:srgbClr val="00B0F0"/>
                </a:solidFill>
              </a:rPr>
              <a:t> </a:t>
            </a:r>
            <a:endParaRPr lang="en-US" sz="1800" dirty="0" smtClean="0">
              <a:solidFill>
                <a:srgbClr val="00B0F0"/>
              </a:solidFill>
              <a:latin typeface="Arial"/>
              <a:cs typeface="Arial"/>
            </a:endParaRP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Change </a:t>
            </a:r>
            <a:r>
              <a:rPr lang="en-US" sz="2400" dirty="0" smtClean="0">
                <a:solidFill>
                  <a:srgbClr val="00B0F0"/>
                </a:solidFill>
                <a:latin typeface="Arial"/>
                <a:cs typeface="Arial"/>
              </a:rPr>
              <a:t>- </a:t>
            </a:r>
            <a:r>
              <a:rPr lang="en-GB" sz="1800" b="1" dirty="0" smtClean="0">
                <a:solidFill>
                  <a:srgbClr val="00B0F0"/>
                </a:solidFill>
              </a:rPr>
              <a:t>How organisational change (large or small) is managed and communicated in the organisation</a:t>
            </a:r>
            <a:endParaRPr lang="en-US" sz="1800" dirty="0">
              <a:solidFill>
                <a:srgbClr val="00B0F0"/>
              </a:solidFill>
              <a:latin typeface="Arial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5386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0222"/>
            <a:ext cx="8229600" cy="1196622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rgbClr val="336699"/>
                </a:solidFill>
              </a:rPr>
              <a:t>Step 2 – Who can be harmed and how?</a:t>
            </a:r>
            <a:endParaRPr lang="en-GB" sz="2800" b="1" dirty="0">
              <a:solidFill>
                <a:srgbClr val="336699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982" y="1610432"/>
            <a:ext cx="1103597" cy="1973916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57200" y="1826777"/>
            <a:ext cx="1834374" cy="1757571"/>
            <a:chOff x="-2361" y="-2258"/>
            <a:chExt cx="9006" cy="12770"/>
          </a:xfrm>
        </p:grpSpPr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645" cy="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-2361" y="-2258"/>
              <a:ext cx="5691" cy="12770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57779" y="2291575"/>
            <a:ext cx="1194488" cy="1922994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</p:pic>
      <p:pic>
        <p:nvPicPr>
          <p:cNvPr id="10" name="Picture 2" descr="qwizdom_se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13808" y="2305739"/>
            <a:ext cx="2448936" cy="2538136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62744" y="3419602"/>
            <a:ext cx="4124056" cy="23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389</Words>
  <Application>Microsoft Office PowerPoint</Application>
  <PresentationFormat>On-screen Show (4:3)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Acrobat Document</vt:lpstr>
      <vt:lpstr>  HSE Management Standards</vt:lpstr>
      <vt:lpstr>What is stress?</vt:lpstr>
      <vt:lpstr>Performance Curve</vt:lpstr>
      <vt:lpstr>Why manage stress?</vt:lpstr>
      <vt:lpstr>How</vt:lpstr>
      <vt:lpstr> Management Standards Approach</vt:lpstr>
      <vt:lpstr>How? Risk Assessment Approach</vt:lpstr>
      <vt:lpstr> Step 1 – Identify the hazards Management Standards</vt:lpstr>
      <vt:lpstr>Step 2 – Who can be harmed and how?</vt:lpstr>
      <vt:lpstr>Step 3 – Evaluate the risk Focus Groups</vt:lpstr>
      <vt:lpstr>Step 4 – Record your findings Steering Group/Action Plan</vt:lpstr>
      <vt:lpstr>Step 5 - Monitor and Review</vt:lpstr>
      <vt:lpstr>How HSENI facilitate the Risk Assessment Process</vt:lpstr>
      <vt:lpstr>Benefits</vt:lpstr>
      <vt:lpstr>Useful links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Support</dc:creator>
  <cp:lastModifiedBy>Leanne Reilly</cp:lastModifiedBy>
  <cp:revision>68</cp:revision>
  <dcterms:created xsi:type="dcterms:W3CDTF">2013-03-20T14:59:35Z</dcterms:created>
  <dcterms:modified xsi:type="dcterms:W3CDTF">2014-10-21T13:52:10Z</dcterms:modified>
</cp:coreProperties>
</file>